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249" autoAdjust="0"/>
  </p:normalViewPr>
  <p:slideViewPr>
    <p:cSldViewPr snapToGrid="0">
      <p:cViewPr varScale="1">
        <p:scale>
          <a:sx n="72" d="100"/>
          <a:sy n="72" d="100"/>
        </p:scale>
        <p:origin x="6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4F338-428B-447D-9461-CF881BBA2913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EE40EE0-218E-49E1-9ACE-AB39DAF9F8E2}">
      <dgm:prSet phldrT="[Text]"/>
      <dgm:spPr/>
      <dgm:t>
        <a:bodyPr/>
        <a:lstStyle/>
        <a:p>
          <a:r>
            <a:rPr lang="en-US" dirty="0"/>
            <a:t>Characteristics affected on the hydrograph can be pointed as:</a:t>
          </a:r>
        </a:p>
      </dgm:t>
    </dgm:pt>
    <dgm:pt modelId="{1612D95D-8912-4072-9652-493CC83B4664}" type="parTrans" cxnId="{25B26E16-AA2B-411D-B8CC-65AD57C8D690}">
      <dgm:prSet/>
      <dgm:spPr/>
      <dgm:t>
        <a:bodyPr/>
        <a:lstStyle/>
        <a:p>
          <a:endParaRPr lang="en-US"/>
        </a:p>
      </dgm:t>
    </dgm:pt>
    <dgm:pt modelId="{64AB21F2-A51A-4AF5-A65E-40B441AE4504}" type="sibTrans" cxnId="{25B26E16-AA2B-411D-B8CC-65AD57C8D690}">
      <dgm:prSet/>
      <dgm:spPr/>
      <dgm:t>
        <a:bodyPr/>
        <a:lstStyle/>
        <a:p>
          <a:endParaRPr lang="en-US"/>
        </a:p>
      </dgm:t>
    </dgm:pt>
    <dgm:pt modelId="{437AF4C7-2029-4F02-9CBF-34139790C1B5}">
      <dgm:prSet/>
      <dgm:spPr/>
      <dgm:t>
        <a:bodyPr/>
        <a:lstStyle/>
        <a:p>
          <a:r>
            <a:rPr lang="en-US" dirty="0"/>
            <a:t>Rainfall duration,</a:t>
          </a:r>
        </a:p>
      </dgm:t>
    </dgm:pt>
    <dgm:pt modelId="{79D7D612-A662-499D-BCDD-BB1AA8B95E45}" type="parTrans" cxnId="{4688E1B7-8D3A-4E63-B44D-A49E6B36DD08}">
      <dgm:prSet/>
      <dgm:spPr/>
      <dgm:t>
        <a:bodyPr/>
        <a:lstStyle/>
        <a:p>
          <a:endParaRPr lang="en-US"/>
        </a:p>
      </dgm:t>
    </dgm:pt>
    <dgm:pt modelId="{D4773EF5-2852-4608-A59D-334C85541C15}" type="sibTrans" cxnId="{4688E1B7-8D3A-4E63-B44D-A49E6B36DD08}">
      <dgm:prSet/>
      <dgm:spPr/>
      <dgm:t>
        <a:bodyPr/>
        <a:lstStyle/>
        <a:p>
          <a:endParaRPr lang="en-US"/>
        </a:p>
      </dgm:t>
    </dgm:pt>
    <dgm:pt modelId="{ED0FA468-4F57-4716-BDA7-95F9D933BF52}">
      <dgm:prSet/>
      <dgm:spPr/>
      <dgm:t>
        <a:bodyPr/>
        <a:lstStyle/>
        <a:p>
          <a:r>
            <a:rPr lang="en-US" dirty="0"/>
            <a:t>Rainfall intensity,</a:t>
          </a:r>
        </a:p>
      </dgm:t>
    </dgm:pt>
    <dgm:pt modelId="{C47F17C6-70D1-4AEC-BD48-7547C63B3553}" type="parTrans" cxnId="{C0A08AEB-CE5D-4F7E-8DE5-3D7E4CD3A53B}">
      <dgm:prSet/>
      <dgm:spPr/>
      <dgm:t>
        <a:bodyPr/>
        <a:lstStyle/>
        <a:p>
          <a:endParaRPr lang="en-US"/>
        </a:p>
      </dgm:t>
    </dgm:pt>
    <dgm:pt modelId="{947FC197-5A2F-4E5F-9F40-FCEA80529D35}" type="sibTrans" cxnId="{C0A08AEB-CE5D-4F7E-8DE5-3D7E4CD3A53B}">
      <dgm:prSet/>
      <dgm:spPr/>
      <dgm:t>
        <a:bodyPr/>
        <a:lstStyle/>
        <a:p>
          <a:endParaRPr lang="en-US"/>
        </a:p>
      </dgm:t>
    </dgm:pt>
    <dgm:pt modelId="{1E55EDCE-265A-4F69-94D0-95E716CDC05D}">
      <dgm:prSet/>
      <dgm:spPr/>
      <dgm:t>
        <a:bodyPr/>
        <a:lstStyle/>
        <a:p>
          <a:r>
            <a:rPr lang="en-US" dirty="0"/>
            <a:t>Catchment area shape, and</a:t>
          </a:r>
        </a:p>
      </dgm:t>
    </dgm:pt>
    <dgm:pt modelId="{D2B210C6-C7E2-4EF1-8D1D-A76C4F2A1F86}" type="parTrans" cxnId="{17EB4B0D-765F-4DF1-A269-85B8876B4D3D}">
      <dgm:prSet/>
      <dgm:spPr/>
      <dgm:t>
        <a:bodyPr/>
        <a:lstStyle/>
        <a:p>
          <a:endParaRPr lang="en-US"/>
        </a:p>
      </dgm:t>
    </dgm:pt>
    <dgm:pt modelId="{EF2EE1F3-492B-467E-9E0F-60D5E578F4C0}" type="sibTrans" cxnId="{17EB4B0D-765F-4DF1-A269-85B8876B4D3D}">
      <dgm:prSet/>
      <dgm:spPr/>
      <dgm:t>
        <a:bodyPr/>
        <a:lstStyle/>
        <a:p>
          <a:endParaRPr lang="en-US"/>
        </a:p>
      </dgm:t>
    </dgm:pt>
    <dgm:pt modelId="{F0FBDC53-77B2-40FC-9300-25CEFB0BF24A}">
      <dgm:prSet/>
      <dgm:spPr/>
      <dgm:t>
        <a:bodyPr/>
        <a:lstStyle/>
        <a:p>
          <a:r>
            <a:rPr lang="en-US" dirty="0"/>
            <a:t>A real runoff distribution.</a:t>
          </a:r>
        </a:p>
      </dgm:t>
    </dgm:pt>
    <dgm:pt modelId="{1E0CF912-E15A-43DF-B549-EAC7BE3BC2F6}" type="parTrans" cxnId="{FBAD55D5-A856-4601-93AE-B9BC4D52CF22}">
      <dgm:prSet/>
      <dgm:spPr/>
      <dgm:t>
        <a:bodyPr/>
        <a:lstStyle/>
        <a:p>
          <a:endParaRPr lang="en-US"/>
        </a:p>
      </dgm:t>
    </dgm:pt>
    <dgm:pt modelId="{E0624BC7-0D69-4357-B10D-2F78DD4388A4}" type="sibTrans" cxnId="{FBAD55D5-A856-4601-93AE-B9BC4D52CF22}">
      <dgm:prSet/>
      <dgm:spPr/>
      <dgm:t>
        <a:bodyPr/>
        <a:lstStyle/>
        <a:p>
          <a:endParaRPr lang="en-US"/>
        </a:p>
      </dgm:t>
    </dgm:pt>
    <dgm:pt modelId="{2857AF84-4617-4BB5-9ED5-61E197899DE3}" type="pres">
      <dgm:prSet presAssocID="{B154F338-428B-447D-9461-CF881BBA291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4900293-996B-43F0-951E-A604B7301289}" type="pres">
      <dgm:prSet presAssocID="{B154F338-428B-447D-9461-CF881BBA2913}" presName="matrix" presStyleCnt="0"/>
      <dgm:spPr/>
    </dgm:pt>
    <dgm:pt modelId="{E121A455-3AB9-47FD-8CD2-071FBFC135A8}" type="pres">
      <dgm:prSet presAssocID="{B154F338-428B-447D-9461-CF881BBA2913}" presName="tile1" presStyleLbl="node1" presStyleIdx="0" presStyleCnt="4"/>
      <dgm:spPr/>
    </dgm:pt>
    <dgm:pt modelId="{64D32690-A612-42CB-ABFC-9B7942539D9D}" type="pres">
      <dgm:prSet presAssocID="{B154F338-428B-447D-9461-CF881BBA291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948B17D-FC72-486B-B677-25B2750A1583}" type="pres">
      <dgm:prSet presAssocID="{B154F338-428B-447D-9461-CF881BBA2913}" presName="tile2" presStyleLbl="node1" presStyleIdx="1" presStyleCnt="4"/>
      <dgm:spPr/>
    </dgm:pt>
    <dgm:pt modelId="{F1D30AD6-222E-4E46-A9C9-1ED7DE86CAD7}" type="pres">
      <dgm:prSet presAssocID="{B154F338-428B-447D-9461-CF881BBA291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489A18E-D897-427C-84CE-8B5CFAC6DB5F}" type="pres">
      <dgm:prSet presAssocID="{B154F338-428B-447D-9461-CF881BBA2913}" presName="tile3" presStyleLbl="node1" presStyleIdx="2" presStyleCnt="4"/>
      <dgm:spPr/>
    </dgm:pt>
    <dgm:pt modelId="{A3DF60AE-53AC-4170-974B-217F48A48D20}" type="pres">
      <dgm:prSet presAssocID="{B154F338-428B-447D-9461-CF881BBA291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D3204FE-63E6-41FE-8820-0E8E7585E888}" type="pres">
      <dgm:prSet presAssocID="{B154F338-428B-447D-9461-CF881BBA2913}" presName="tile4" presStyleLbl="node1" presStyleIdx="3" presStyleCnt="4"/>
      <dgm:spPr/>
    </dgm:pt>
    <dgm:pt modelId="{F32675A9-9245-49F9-B4FC-AA25D6C1AD9D}" type="pres">
      <dgm:prSet presAssocID="{B154F338-428B-447D-9461-CF881BBA291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D625C70-E153-4804-9263-CE11A56795F9}" type="pres">
      <dgm:prSet presAssocID="{B154F338-428B-447D-9461-CF881BBA2913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8F0E6602-AB90-4FE9-B99E-F80492E92CBE}" type="presOf" srcId="{ED0FA468-4F57-4716-BDA7-95F9D933BF52}" destId="{F1D30AD6-222E-4E46-A9C9-1ED7DE86CAD7}" srcOrd="1" destOrd="0" presId="urn:microsoft.com/office/officeart/2005/8/layout/matrix1"/>
    <dgm:cxn modelId="{17EB4B0D-765F-4DF1-A269-85B8876B4D3D}" srcId="{9EE40EE0-218E-49E1-9ACE-AB39DAF9F8E2}" destId="{1E55EDCE-265A-4F69-94D0-95E716CDC05D}" srcOrd="2" destOrd="0" parTransId="{D2B210C6-C7E2-4EF1-8D1D-A76C4F2A1F86}" sibTransId="{EF2EE1F3-492B-467E-9E0F-60D5E578F4C0}"/>
    <dgm:cxn modelId="{25B26E16-AA2B-411D-B8CC-65AD57C8D690}" srcId="{B154F338-428B-447D-9461-CF881BBA2913}" destId="{9EE40EE0-218E-49E1-9ACE-AB39DAF9F8E2}" srcOrd="0" destOrd="0" parTransId="{1612D95D-8912-4072-9652-493CC83B4664}" sibTransId="{64AB21F2-A51A-4AF5-A65E-40B441AE4504}"/>
    <dgm:cxn modelId="{9A4DCE16-6448-4A3A-9009-59061BDE1BF8}" type="presOf" srcId="{B154F338-428B-447D-9461-CF881BBA2913}" destId="{2857AF84-4617-4BB5-9ED5-61E197899DE3}" srcOrd="0" destOrd="0" presId="urn:microsoft.com/office/officeart/2005/8/layout/matrix1"/>
    <dgm:cxn modelId="{F4ED341D-AEDD-49DE-890B-4B2B867B97C7}" type="presOf" srcId="{F0FBDC53-77B2-40FC-9300-25CEFB0BF24A}" destId="{DD3204FE-63E6-41FE-8820-0E8E7585E888}" srcOrd="0" destOrd="0" presId="urn:microsoft.com/office/officeart/2005/8/layout/matrix1"/>
    <dgm:cxn modelId="{B29DF227-8DF1-4555-938C-CE1A6D35AC9B}" type="presOf" srcId="{ED0FA468-4F57-4716-BDA7-95F9D933BF52}" destId="{1948B17D-FC72-486B-B677-25B2750A1583}" srcOrd="0" destOrd="0" presId="urn:microsoft.com/office/officeart/2005/8/layout/matrix1"/>
    <dgm:cxn modelId="{03631246-0172-47D8-8F44-EF645FA9074A}" type="presOf" srcId="{1E55EDCE-265A-4F69-94D0-95E716CDC05D}" destId="{A3DF60AE-53AC-4170-974B-217F48A48D20}" srcOrd="1" destOrd="0" presId="urn:microsoft.com/office/officeart/2005/8/layout/matrix1"/>
    <dgm:cxn modelId="{B61DA573-0BB6-4DDC-A1E4-4B4A34CBA70A}" type="presOf" srcId="{1E55EDCE-265A-4F69-94D0-95E716CDC05D}" destId="{C489A18E-D897-427C-84CE-8B5CFAC6DB5F}" srcOrd="0" destOrd="0" presId="urn:microsoft.com/office/officeart/2005/8/layout/matrix1"/>
    <dgm:cxn modelId="{77112BB7-BA22-4A01-AAA0-66FE080F92CD}" type="presOf" srcId="{9EE40EE0-218E-49E1-9ACE-AB39DAF9F8E2}" destId="{BD625C70-E153-4804-9263-CE11A56795F9}" srcOrd="0" destOrd="0" presId="urn:microsoft.com/office/officeart/2005/8/layout/matrix1"/>
    <dgm:cxn modelId="{4688E1B7-8D3A-4E63-B44D-A49E6B36DD08}" srcId="{9EE40EE0-218E-49E1-9ACE-AB39DAF9F8E2}" destId="{437AF4C7-2029-4F02-9CBF-34139790C1B5}" srcOrd="0" destOrd="0" parTransId="{79D7D612-A662-499D-BCDD-BB1AA8B95E45}" sibTransId="{D4773EF5-2852-4608-A59D-334C85541C15}"/>
    <dgm:cxn modelId="{59126EB8-6668-435B-A34D-7DB152D255EF}" type="presOf" srcId="{437AF4C7-2029-4F02-9CBF-34139790C1B5}" destId="{E121A455-3AB9-47FD-8CD2-071FBFC135A8}" srcOrd="0" destOrd="0" presId="urn:microsoft.com/office/officeart/2005/8/layout/matrix1"/>
    <dgm:cxn modelId="{EEFE01D3-B5E0-4106-805F-2A290F0D7803}" type="presOf" srcId="{437AF4C7-2029-4F02-9CBF-34139790C1B5}" destId="{64D32690-A612-42CB-ABFC-9B7942539D9D}" srcOrd="1" destOrd="0" presId="urn:microsoft.com/office/officeart/2005/8/layout/matrix1"/>
    <dgm:cxn modelId="{FBAD55D5-A856-4601-93AE-B9BC4D52CF22}" srcId="{9EE40EE0-218E-49E1-9ACE-AB39DAF9F8E2}" destId="{F0FBDC53-77B2-40FC-9300-25CEFB0BF24A}" srcOrd="3" destOrd="0" parTransId="{1E0CF912-E15A-43DF-B549-EAC7BE3BC2F6}" sibTransId="{E0624BC7-0D69-4357-B10D-2F78DD4388A4}"/>
    <dgm:cxn modelId="{C0A08AEB-CE5D-4F7E-8DE5-3D7E4CD3A53B}" srcId="{9EE40EE0-218E-49E1-9ACE-AB39DAF9F8E2}" destId="{ED0FA468-4F57-4716-BDA7-95F9D933BF52}" srcOrd="1" destOrd="0" parTransId="{C47F17C6-70D1-4AEC-BD48-7547C63B3553}" sibTransId="{947FC197-5A2F-4E5F-9F40-FCEA80529D35}"/>
    <dgm:cxn modelId="{47F922F9-A5D7-4FC2-B1FE-0F09A6BCA3C6}" type="presOf" srcId="{F0FBDC53-77B2-40FC-9300-25CEFB0BF24A}" destId="{F32675A9-9245-49F9-B4FC-AA25D6C1AD9D}" srcOrd="1" destOrd="0" presId="urn:microsoft.com/office/officeart/2005/8/layout/matrix1"/>
    <dgm:cxn modelId="{A8161BE4-8EBD-4BDD-91E5-31AF3848B74C}" type="presParOf" srcId="{2857AF84-4617-4BB5-9ED5-61E197899DE3}" destId="{44900293-996B-43F0-951E-A604B7301289}" srcOrd="0" destOrd="0" presId="urn:microsoft.com/office/officeart/2005/8/layout/matrix1"/>
    <dgm:cxn modelId="{BE940136-DA98-47FE-B412-6DA89E9CE084}" type="presParOf" srcId="{44900293-996B-43F0-951E-A604B7301289}" destId="{E121A455-3AB9-47FD-8CD2-071FBFC135A8}" srcOrd="0" destOrd="0" presId="urn:microsoft.com/office/officeart/2005/8/layout/matrix1"/>
    <dgm:cxn modelId="{2A3621F2-3FB5-4B35-AC7C-8994934D2D5A}" type="presParOf" srcId="{44900293-996B-43F0-951E-A604B7301289}" destId="{64D32690-A612-42CB-ABFC-9B7942539D9D}" srcOrd="1" destOrd="0" presId="urn:microsoft.com/office/officeart/2005/8/layout/matrix1"/>
    <dgm:cxn modelId="{FAC7E7ED-5930-4A71-93F7-546BC33D0595}" type="presParOf" srcId="{44900293-996B-43F0-951E-A604B7301289}" destId="{1948B17D-FC72-486B-B677-25B2750A1583}" srcOrd="2" destOrd="0" presId="urn:microsoft.com/office/officeart/2005/8/layout/matrix1"/>
    <dgm:cxn modelId="{61FE615B-BD30-4395-8065-FC808D7E74F0}" type="presParOf" srcId="{44900293-996B-43F0-951E-A604B7301289}" destId="{F1D30AD6-222E-4E46-A9C9-1ED7DE86CAD7}" srcOrd="3" destOrd="0" presId="urn:microsoft.com/office/officeart/2005/8/layout/matrix1"/>
    <dgm:cxn modelId="{BC537509-6526-42EC-A10D-573ECC90F70E}" type="presParOf" srcId="{44900293-996B-43F0-951E-A604B7301289}" destId="{C489A18E-D897-427C-84CE-8B5CFAC6DB5F}" srcOrd="4" destOrd="0" presId="urn:microsoft.com/office/officeart/2005/8/layout/matrix1"/>
    <dgm:cxn modelId="{3C0977B4-F176-4CE9-BA75-057A7123F27B}" type="presParOf" srcId="{44900293-996B-43F0-951E-A604B7301289}" destId="{A3DF60AE-53AC-4170-974B-217F48A48D20}" srcOrd="5" destOrd="0" presId="urn:microsoft.com/office/officeart/2005/8/layout/matrix1"/>
    <dgm:cxn modelId="{1EAFF001-B6CD-442C-9B96-3FB6A17B88C0}" type="presParOf" srcId="{44900293-996B-43F0-951E-A604B7301289}" destId="{DD3204FE-63E6-41FE-8820-0E8E7585E888}" srcOrd="6" destOrd="0" presId="urn:microsoft.com/office/officeart/2005/8/layout/matrix1"/>
    <dgm:cxn modelId="{1E42B2DD-E1EB-4609-BF91-025ABD3F51DD}" type="presParOf" srcId="{44900293-996B-43F0-951E-A604B7301289}" destId="{F32675A9-9245-49F9-B4FC-AA25D6C1AD9D}" srcOrd="7" destOrd="0" presId="urn:microsoft.com/office/officeart/2005/8/layout/matrix1"/>
    <dgm:cxn modelId="{EEDFEE0A-A8E2-4BEC-AE57-A3CCDDA6B289}" type="presParOf" srcId="{2857AF84-4617-4BB5-9ED5-61E197899DE3}" destId="{BD625C70-E153-4804-9263-CE11A56795F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1A455-3AB9-47FD-8CD2-071FBFC135A8}">
      <dsp:nvSpPr>
        <dsp:cNvPr id="0" name=""/>
        <dsp:cNvSpPr/>
      </dsp:nvSpPr>
      <dsp:spPr>
        <a:xfrm rot="16200000">
          <a:off x="546652" y="-546652"/>
          <a:ext cx="3041374" cy="4134678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Rainfall duration,</a:t>
          </a:r>
        </a:p>
      </dsp:txBody>
      <dsp:txXfrm rot="5400000">
        <a:off x="-1" y="1"/>
        <a:ext cx="4134678" cy="2281030"/>
      </dsp:txXfrm>
    </dsp:sp>
    <dsp:sp modelId="{1948B17D-FC72-486B-B677-25B2750A1583}">
      <dsp:nvSpPr>
        <dsp:cNvPr id="0" name=""/>
        <dsp:cNvSpPr/>
      </dsp:nvSpPr>
      <dsp:spPr>
        <a:xfrm>
          <a:off x="4134678" y="0"/>
          <a:ext cx="4134678" cy="3041374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Rainfall intensity,</a:t>
          </a:r>
        </a:p>
      </dsp:txBody>
      <dsp:txXfrm>
        <a:off x="4134678" y="0"/>
        <a:ext cx="4134678" cy="2281030"/>
      </dsp:txXfrm>
    </dsp:sp>
    <dsp:sp modelId="{C489A18E-D897-427C-84CE-8B5CFAC6DB5F}">
      <dsp:nvSpPr>
        <dsp:cNvPr id="0" name=""/>
        <dsp:cNvSpPr/>
      </dsp:nvSpPr>
      <dsp:spPr>
        <a:xfrm rot="10800000">
          <a:off x="0" y="3041374"/>
          <a:ext cx="4134678" cy="3041374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Catchment area shape, and</a:t>
          </a:r>
        </a:p>
      </dsp:txBody>
      <dsp:txXfrm rot="10800000">
        <a:off x="0" y="3801717"/>
        <a:ext cx="4134678" cy="2281030"/>
      </dsp:txXfrm>
    </dsp:sp>
    <dsp:sp modelId="{DD3204FE-63E6-41FE-8820-0E8E7585E888}">
      <dsp:nvSpPr>
        <dsp:cNvPr id="0" name=""/>
        <dsp:cNvSpPr/>
      </dsp:nvSpPr>
      <dsp:spPr>
        <a:xfrm rot="5400000">
          <a:off x="4681330" y="2494721"/>
          <a:ext cx="3041374" cy="4134678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 real runoff distribution.</a:t>
          </a:r>
        </a:p>
      </dsp:txBody>
      <dsp:txXfrm rot="-5400000">
        <a:off x="4134678" y="3801717"/>
        <a:ext cx="4134678" cy="2281030"/>
      </dsp:txXfrm>
    </dsp:sp>
    <dsp:sp modelId="{BD625C70-E153-4804-9263-CE11A56795F9}">
      <dsp:nvSpPr>
        <dsp:cNvPr id="0" name=""/>
        <dsp:cNvSpPr/>
      </dsp:nvSpPr>
      <dsp:spPr>
        <a:xfrm>
          <a:off x="2894274" y="2281030"/>
          <a:ext cx="2480807" cy="1520687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Characteristics affected on the hydrograph can be pointed as:</a:t>
          </a:r>
        </a:p>
      </dsp:txBody>
      <dsp:txXfrm>
        <a:off x="2968508" y="2355264"/>
        <a:ext cx="2332339" cy="13722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6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7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4"/>
            <a:ext cx="7766937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6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7547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5" y="609600"/>
            <a:ext cx="809413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40" y="3632201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>
              <a:buFontTx/>
              <a:buNone/>
              <a:defRPr/>
            </a:lvl2pPr>
            <a:lvl3pPr marL="914411" indent="0">
              <a:buFontTx/>
              <a:buNone/>
              <a:defRPr/>
            </a:lvl3pPr>
            <a:lvl4pPr marL="1371617" indent="0">
              <a:buFontTx/>
              <a:buNone/>
              <a:defRPr/>
            </a:lvl4pPr>
            <a:lvl5pPr marL="182882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2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8123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70653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5" y="609600"/>
            <a:ext cx="809413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4" y="4013201"/>
            <a:ext cx="859666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6" indent="0">
              <a:buFontTx/>
              <a:buNone/>
              <a:defRPr/>
            </a:lvl2pPr>
            <a:lvl3pPr marL="914411" indent="0">
              <a:buFontTx/>
              <a:buNone/>
              <a:defRPr/>
            </a:lvl3pPr>
            <a:lvl4pPr marL="1371617" indent="0">
              <a:buFontTx/>
              <a:buNone/>
              <a:defRPr/>
            </a:lvl4pPr>
            <a:lvl5pPr marL="182882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2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1887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4" y="4013201"/>
            <a:ext cx="859666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6" indent="0">
              <a:buFontTx/>
              <a:buNone/>
              <a:defRPr/>
            </a:lvl2pPr>
            <a:lvl3pPr marL="914411" indent="0">
              <a:buFontTx/>
              <a:buNone/>
              <a:defRPr/>
            </a:lvl3pPr>
            <a:lvl4pPr marL="1371617" indent="0">
              <a:buFontTx/>
              <a:buNone/>
              <a:defRPr/>
            </a:lvl4pPr>
            <a:lvl5pPr marL="1828823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7371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66896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600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49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1259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7684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8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0323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6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1" y="2160590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1348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7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7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4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8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9100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5448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3817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3" y="514925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3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9" indent="0">
              <a:buNone/>
              <a:defRPr sz="1400"/>
            </a:lvl2pPr>
            <a:lvl3pPr marL="914137" indent="0">
              <a:buNone/>
              <a:defRPr sz="1200"/>
            </a:lvl3pPr>
            <a:lvl4pPr marL="1371206" indent="0">
              <a:buNone/>
              <a:defRPr sz="1000"/>
            </a:lvl4pPr>
            <a:lvl5pPr marL="1828274" indent="0">
              <a:buNone/>
              <a:defRPr sz="1000"/>
            </a:lvl5pPr>
            <a:lvl6pPr marL="2285342" indent="0">
              <a:buNone/>
              <a:defRPr sz="1000"/>
            </a:lvl6pPr>
            <a:lvl7pPr marL="2742411" indent="0">
              <a:buNone/>
              <a:defRPr sz="1000"/>
            </a:lvl7pPr>
            <a:lvl8pPr marL="3199480" indent="0">
              <a:buNone/>
              <a:defRPr sz="1000"/>
            </a:lvl8pPr>
            <a:lvl9pPr marL="365654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8591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6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6" indent="0">
              <a:buNone/>
              <a:defRPr sz="1600"/>
            </a:lvl2pPr>
            <a:lvl3pPr marL="914411" indent="0">
              <a:buNone/>
              <a:defRPr sz="1600"/>
            </a:lvl3pPr>
            <a:lvl4pPr marL="1371617" indent="0">
              <a:buNone/>
              <a:defRPr sz="1600"/>
            </a:lvl4pPr>
            <a:lvl5pPr marL="1828823" indent="0">
              <a:buNone/>
              <a:defRPr sz="1600"/>
            </a:lvl5pPr>
            <a:lvl6pPr marL="2286029" indent="0">
              <a:buNone/>
              <a:defRPr sz="1600"/>
            </a:lvl6pPr>
            <a:lvl7pPr marL="2743234" indent="0">
              <a:buNone/>
              <a:defRPr sz="1600"/>
            </a:lvl7pPr>
            <a:lvl8pPr marL="3200440" indent="0">
              <a:buNone/>
              <a:defRPr sz="1600"/>
            </a:lvl8pPr>
            <a:lvl9pPr marL="3657646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6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63898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6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2" y="6041363"/>
            <a:ext cx="911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35DFE-8495-42F1-8176-CA38568C8BD2}" type="datetimeFigureOut">
              <a:rPr lang="ar-IQ" smtClean="0"/>
              <a:t>27/03/1439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3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3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68BD5CB-FED9-4E4C-908C-01E7EB1D7D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7261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6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5" indent="-342905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60" indent="-28575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14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20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26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32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37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43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48" indent="-228603" algn="r" defTabSz="457206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r" defTabSz="457206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HYDROLOGY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dirty="0"/>
              <a:t>Stream flow hydrograph </a:t>
            </a:r>
          </a:p>
          <a:p>
            <a:pPr algn="l" rtl="0"/>
            <a:r>
              <a:rPr lang="en-US" sz="3200" dirty="0"/>
              <a:t>Yasir Alrubaye</a:t>
            </a:r>
            <a:endParaRPr lang="ar-IQ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D034C4-CA0F-4EE6-81C2-26A48B8AEC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42" y="199278"/>
            <a:ext cx="2590185" cy="26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31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CB478-0950-4F10-BA5A-745342B9A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5375"/>
          </a:xfrm>
        </p:spPr>
        <p:txBody>
          <a:bodyPr/>
          <a:lstStyle/>
          <a:p>
            <a:r>
              <a:rPr lang="en-US" dirty="0"/>
              <a:t>Unit hydrographs.</a:t>
            </a:r>
            <a:endParaRPr lang="ar-IQ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25CA2-6DD1-478B-950E-F9ED2AB50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64975"/>
            <a:ext cx="8596668" cy="1086677"/>
          </a:xfrm>
        </p:spPr>
        <p:txBody>
          <a:bodyPr/>
          <a:lstStyle/>
          <a:p>
            <a:pPr marL="0" indent="0" algn="just" rtl="0">
              <a:buNone/>
            </a:pPr>
            <a:r>
              <a:rPr lang="en-US" dirty="0"/>
              <a:t>The unit hydrograph is typical hydrograph for the basin. It is call a unit hydrograph because the runoff volume under the hydrograph is commonly adjusted to 1 cm (or 1 in) equivalent depth over catchment area.</a:t>
            </a:r>
            <a:endParaRPr lang="ar-IQ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2E9181-1B8E-44DB-BCAF-B3E350D5B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00" y="2451652"/>
            <a:ext cx="6832888" cy="421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68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37458A2-741A-4750-BFA7-530421AB39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7638540"/>
              </p:ext>
            </p:extLst>
          </p:nvPr>
        </p:nvGraphicFramePr>
        <p:xfrm>
          <a:off x="569843" y="371062"/>
          <a:ext cx="8269357" cy="6082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6354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C33C6-0433-4CEC-A134-411A65500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32522"/>
            <a:ext cx="8596668" cy="79513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Example: given 6 hr. U.H required 3 hr. U.H.</a:t>
            </a:r>
            <a:br>
              <a:rPr lang="en-US" dirty="0"/>
            </a:br>
            <a:endParaRPr lang="ar-IQ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FF4750D-A981-486B-8945-7ED6EF2A9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327031"/>
              </p:ext>
            </p:extLst>
          </p:nvPr>
        </p:nvGraphicFramePr>
        <p:xfrm>
          <a:off x="1417983" y="927653"/>
          <a:ext cx="7328452" cy="5539407"/>
        </p:xfrm>
        <a:graphic>
          <a:graphicData uri="http://schemas.openxmlformats.org/drawingml/2006/table">
            <a:tbl>
              <a:tblPr firstRow="1" firstCol="1" bandRow="1"/>
              <a:tblGrid>
                <a:gridCol w="1465514">
                  <a:extLst>
                    <a:ext uri="{9D8B030D-6E8A-4147-A177-3AD203B41FA5}">
                      <a16:colId xmlns:a16="http://schemas.microsoft.com/office/drawing/2014/main" val="1979770714"/>
                    </a:ext>
                  </a:extLst>
                </a:gridCol>
                <a:gridCol w="1465514">
                  <a:extLst>
                    <a:ext uri="{9D8B030D-6E8A-4147-A177-3AD203B41FA5}">
                      <a16:colId xmlns:a16="http://schemas.microsoft.com/office/drawing/2014/main" val="1623472346"/>
                    </a:ext>
                  </a:extLst>
                </a:gridCol>
                <a:gridCol w="1697841">
                  <a:extLst>
                    <a:ext uri="{9D8B030D-6E8A-4147-A177-3AD203B41FA5}">
                      <a16:colId xmlns:a16="http://schemas.microsoft.com/office/drawing/2014/main" val="506421968"/>
                    </a:ext>
                  </a:extLst>
                </a:gridCol>
                <a:gridCol w="1233186">
                  <a:extLst>
                    <a:ext uri="{9D8B030D-6E8A-4147-A177-3AD203B41FA5}">
                      <a16:colId xmlns:a16="http://schemas.microsoft.com/office/drawing/2014/main" val="3145137541"/>
                    </a:ext>
                  </a:extLst>
                </a:gridCol>
                <a:gridCol w="1466397">
                  <a:extLst>
                    <a:ext uri="{9D8B030D-6E8A-4147-A177-3AD203B41FA5}">
                      <a16:colId xmlns:a16="http://schemas.microsoft.com/office/drawing/2014/main" val="1329965891"/>
                    </a:ext>
                  </a:extLst>
                </a:gridCol>
              </a:tblGrid>
              <a:tr h="6924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Time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(hr.)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 hr. U.H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(cfs)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 hr. U.H *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hr. lag U.H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hr. U.H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6629128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763258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8786540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692219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7130940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895830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317039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947010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9916388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5591773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996430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322804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637858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62123"/>
                  </a:ext>
                </a:extLst>
              </a:tr>
              <a:tr h="3462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762" marR="63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78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4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67E95-4C82-4BC9-AE78-87E5C3391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27525"/>
            <a:ext cx="8596668" cy="689113"/>
          </a:xfrm>
        </p:spPr>
        <p:txBody>
          <a:bodyPr/>
          <a:lstStyle/>
          <a:p>
            <a:r>
              <a:rPr lang="en-US" dirty="0"/>
              <a:t>S-curve method</a:t>
            </a:r>
            <a:endParaRPr lang="ar-IQ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FAF8F1-EE4E-44A0-A07F-0797C9B4859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210"/>
          <a:stretch/>
        </p:blipFill>
        <p:spPr>
          <a:xfrm>
            <a:off x="332776" y="1442727"/>
            <a:ext cx="9460579" cy="453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1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61219-0BBE-4D5A-9087-6C2DC27D2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225287"/>
            <a:ext cx="8596668" cy="795130"/>
          </a:xfrm>
        </p:spPr>
        <p:txBody>
          <a:bodyPr/>
          <a:lstStyle/>
          <a:p>
            <a:r>
              <a:rPr lang="en-US" dirty="0"/>
              <a:t>S-curve method</a:t>
            </a:r>
            <a:endParaRPr lang="ar-IQ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91232D-F170-4E75-910B-4CCD1D50113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09"/>
          <a:stretch/>
        </p:blipFill>
        <p:spPr>
          <a:xfrm>
            <a:off x="1424820" y="1020417"/>
            <a:ext cx="7101693" cy="56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7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96282-75B4-4821-BD43-33341C324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830" y="251791"/>
            <a:ext cx="8596668" cy="1320800"/>
          </a:xfrm>
        </p:spPr>
        <p:txBody>
          <a:bodyPr/>
          <a:lstStyle/>
          <a:p>
            <a:r>
              <a:rPr lang="en-US" dirty="0"/>
              <a:t>Example: Use the 6 hr. S-curve U.H to find 2 hr. U.H.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60D306C-4C9A-4840-9AB7-3514FDA504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6828795"/>
                  </p:ext>
                </p:extLst>
              </p:nvPr>
            </p:nvGraphicFramePr>
            <p:xfrm>
              <a:off x="1338470" y="1572591"/>
              <a:ext cx="7010400" cy="500919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54043">
                      <a:extLst>
                        <a:ext uri="{9D8B030D-6E8A-4147-A177-3AD203B41FA5}">
                          <a16:colId xmlns:a16="http://schemas.microsoft.com/office/drawing/2014/main" val="1951554479"/>
                        </a:ext>
                      </a:extLst>
                    </a:gridCol>
                    <a:gridCol w="1797387">
                      <a:extLst>
                        <a:ext uri="{9D8B030D-6E8A-4147-A177-3AD203B41FA5}">
                          <a16:colId xmlns:a16="http://schemas.microsoft.com/office/drawing/2014/main" val="1699940710"/>
                        </a:ext>
                      </a:extLst>
                    </a:gridCol>
                    <a:gridCol w="1556552">
                      <a:extLst>
                        <a:ext uri="{9D8B030D-6E8A-4147-A177-3AD203B41FA5}">
                          <a16:colId xmlns:a16="http://schemas.microsoft.com/office/drawing/2014/main" val="1536043695"/>
                        </a:ext>
                      </a:extLst>
                    </a:gridCol>
                    <a:gridCol w="2702418">
                      <a:extLst>
                        <a:ext uri="{9D8B030D-6E8A-4147-A177-3AD203B41FA5}">
                          <a16:colId xmlns:a16="http://schemas.microsoft.com/office/drawing/2014/main" val="3840414661"/>
                        </a:ext>
                      </a:extLst>
                    </a:gridCol>
                  </a:tblGrid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4701586"/>
                      </a:ext>
                    </a:extLst>
                  </a:tr>
                  <a:tr h="84860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Time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(hr.)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6 hr. S-curve U.H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 hr. lag S-curve U.H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 hr. U.H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𝑔𝑖𝑣𝑒𝑛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h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.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𝑟𝑒𝑞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. 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h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.</m:t>
                                    </m:r>
                                  </m:den>
                                </m:f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∗(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1828341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64121089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2969614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13788012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06411469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89556921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10614858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63113709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6644626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7305543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52849513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84762798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3893795"/>
                      </a:ext>
                    </a:extLst>
                  </a:tr>
                  <a:tr h="27668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72066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60D306C-4C9A-4840-9AB7-3514FDA504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6828795"/>
                  </p:ext>
                </p:extLst>
              </p:nvPr>
            </p:nvGraphicFramePr>
            <p:xfrm>
              <a:off x="1338470" y="1572591"/>
              <a:ext cx="7010400" cy="480650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54043">
                      <a:extLst>
                        <a:ext uri="{9D8B030D-6E8A-4147-A177-3AD203B41FA5}">
                          <a16:colId xmlns:a16="http://schemas.microsoft.com/office/drawing/2014/main" val="1951554479"/>
                        </a:ext>
                      </a:extLst>
                    </a:gridCol>
                    <a:gridCol w="1797387">
                      <a:extLst>
                        <a:ext uri="{9D8B030D-6E8A-4147-A177-3AD203B41FA5}">
                          <a16:colId xmlns:a16="http://schemas.microsoft.com/office/drawing/2014/main" val="1699940710"/>
                        </a:ext>
                      </a:extLst>
                    </a:gridCol>
                    <a:gridCol w="1556552">
                      <a:extLst>
                        <a:ext uri="{9D8B030D-6E8A-4147-A177-3AD203B41FA5}">
                          <a16:colId xmlns:a16="http://schemas.microsoft.com/office/drawing/2014/main" val="1536043695"/>
                        </a:ext>
                      </a:extLst>
                    </a:gridCol>
                    <a:gridCol w="2702418">
                      <a:extLst>
                        <a:ext uri="{9D8B030D-6E8A-4147-A177-3AD203B41FA5}">
                          <a16:colId xmlns:a16="http://schemas.microsoft.com/office/drawing/2014/main" val="3840414661"/>
                        </a:ext>
                      </a:extLst>
                    </a:gridCol>
                  </a:tblGrid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DD6E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4701586"/>
                      </a:ext>
                    </a:extLst>
                  </a:tr>
                  <a:tr h="90024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Time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(hr.)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6 hr. S-curve U.H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 hr. lag S-curve U.H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59459" t="-39189" r="-450" b="-4175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1828341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64121089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2969614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13788012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06411469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89556921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10614858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63113709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6644626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7305543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52849513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84762798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3893795"/>
                      </a:ext>
                    </a:extLst>
                  </a:tr>
                  <a:tr h="27901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775" marR="59775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720665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236652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366</TotalTime>
  <Words>231</Words>
  <Application>Microsoft Office PowerPoint</Application>
  <PresentationFormat>Widescreen</PresentationFormat>
  <Paragraphs>153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 Math</vt:lpstr>
      <vt:lpstr>Tahoma</vt:lpstr>
      <vt:lpstr>Times New Roman</vt:lpstr>
      <vt:lpstr>Trebuchet MS</vt:lpstr>
      <vt:lpstr>Wingdings 3</vt:lpstr>
      <vt:lpstr>Facet</vt:lpstr>
      <vt:lpstr>HYDROLOGY</vt:lpstr>
      <vt:lpstr>Unit hydrographs.</vt:lpstr>
      <vt:lpstr>PowerPoint Presentation</vt:lpstr>
      <vt:lpstr>Example: given 6 hr. U.H required 3 hr. U.H. </vt:lpstr>
      <vt:lpstr>S-curve method</vt:lpstr>
      <vt:lpstr>S-curve method</vt:lpstr>
      <vt:lpstr>Example: Use the 6 hr. S-curve U.H to find 2 hr. U.H.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HYDROLOGY</dc:title>
  <dc:creator>ياسر الربيعي</dc:creator>
  <cp:lastModifiedBy>Yasir Alrubaye</cp:lastModifiedBy>
  <cp:revision>64</cp:revision>
  <dcterms:created xsi:type="dcterms:W3CDTF">2016-09-09T11:22:01Z</dcterms:created>
  <dcterms:modified xsi:type="dcterms:W3CDTF">2017-12-15T18:04:45Z</dcterms:modified>
</cp:coreProperties>
</file>